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65" r:id="rId3"/>
    <p:sldId id="301" r:id="rId4"/>
    <p:sldId id="317" r:id="rId5"/>
    <p:sldId id="299" r:id="rId6"/>
    <p:sldId id="302" r:id="rId7"/>
    <p:sldId id="303" r:id="rId8"/>
    <p:sldId id="304" r:id="rId9"/>
    <p:sldId id="275" r:id="rId10"/>
    <p:sldId id="278" r:id="rId11"/>
    <p:sldId id="305" r:id="rId12"/>
    <p:sldId id="306" r:id="rId13"/>
    <p:sldId id="311" r:id="rId14"/>
    <p:sldId id="312" r:id="rId15"/>
    <p:sldId id="314" r:id="rId16"/>
    <p:sldId id="295" r:id="rId17"/>
    <p:sldId id="294" r:id="rId18"/>
    <p:sldId id="315" r:id="rId19"/>
    <p:sldId id="318" r:id="rId20"/>
    <p:sldId id="290" r:id="rId21"/>
    <p:sldId id="319" r:id="rId22"/>
    <p:sldId id="26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5" autoAdjust="0"/>
    <p:restoredTop sz="94686" autoAdjust="0"/>
  </p:normalViewPr>
  <p:slideViewPr>
    <p:cSldViewPr>
      <p:cViewPr>
        <p:scale>
          <a:sx n="82" d="100"/>
          <a:sy n="82" d="100"/>
        </p:scale>
        <p:origin x="-221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&#1040;&#1092;&#1072;&#1085;&#1072;&#1089;&#1100;&#1077;&#1074;&#1072;%20&#1054;.&#1057;\&#1058;&#1088;&#1091;&#1076;%20&#1080;%20&#1047;&#1072;&#1085;&#1103;&#1090;&#1086;&#1089;&#1090;&#1100;\&#1055;&#1080;&#1089;&#1100;&#1084;&#1072;\&#1042;&#1082;&#1057;%2029.09.2020%20(&#1086;&#1093;&#1088;&#1072;&#1085;&#1072;%20&#1090;&#1088;&#1091;&#1076;&#1072;)\&#1044;&#1086;&#1082;&#1083;&#1072;&#1076;%20,%20&#1087;&#1088;&#1077;&#1079;&#1080;&#1085;&#1090;&#1072;&#1094;&#1080;&#1103;\&#1089;&#1074;&#1077;&#1076;&#1077;&#1085;&#1080;&#1103;%20&#1076;&#1083;&#1103;%20&#1087;&#1088;&#1077;&#1079;&#1077;&#1085;&#1090;&#1072;&#1094;&#1080;&#108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&#1040;&#1092;&#1072;&#1085;&#1072;&#1089;&#1100;&#1077;&#1074;&#1072;%20&#1054;.&#1057;\&#1058;&#1088;&#1091;&#1076;%20&#1080;%20&#1047;&#1072;&#1085;&#1103;&#1090;&#1086;&#1089;&#1090;&#1100;\&#1055;&#1080;&#1089;&#1100;&#1084;&#1072;\&#1042;&#1082;&#1057;%2029.09.2020%20(&#1086;&#1093;&#1088;&#1072;&#1085;&#1072;%20&#1090;&#1088;&#1091;&#1076;&#1072;)\&#1044;&#1086;&#1082;&#1083;&#1072;&#1076;%20,%20&#1087;&#1088;&#1077;&#1079;&#1080;&#1085;&#1090;&#1072;&#1094;&#1080;&#1103;\&#1089;&#1074;&#1077;&#1076;&#1077;&#1085;&#1080;&#1103;%20&#1076;&#1083;&#1103;%20&#1087;&#1088;&#1077;&#1079;&#1077;&#1085;&#1090;&#1072;&#1094;&#1080;&#108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ocuments\&#1040;&#1092;&#1072;&#1085;&#1072;&#1089;&#1100;&#1077;&#1074;&#1072;%20&#1054;.&#1057;\&#1058;&#1088;&#1091;&#1076;%20&#1080;%20&#1047;&#1072;&#1085;&#1103;&#1090;&#1086;&#1089;&#1090;&#1100;\&#1055;&#1080;&#1089;&#1100;&#1084;&#1072;\&#1042;&#1082;&#1057;%2029.09.2020%20(&#1086;&#1093;&#1088;&#1072;&#1085;&#1072;%20&#1090;&#1088;&#1091;&#1076;&#1072;)\&#1044;&#1086;&#1082;&#1083;&#1072;&#1076;%20,%20&#1087;&#1088;&#1077;&#1079;&#1080;&#1085;&#1090;&#1072;&#1094;&#1080;&#1103;\&#1089;&#1074;&#1077;&#1076;&#1077;&#1085;&#1080;&#1103;%20&#1076;&#1083;&#1103;%20&#1087;&#1088;&#1077;&#1079;&#1077;&#1085;&#1090;&#1072;&#1094;&#1080;&#108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'шаблон (2)'!$B$21:$B$24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'шаблон (2)'!$C$21:$C$24</c:f>
              <c:numCache>
                <c:formatCode>General</c:formatCode>
                <c:ptCount val="4"/>
                <c:pt idx="0">
                  <c:v>19881</c:v>
                </c:pt>
                <c:pt idx="1">
                  <c:v>19047</c:v>
                </c:pt>
                <c:pt idx="2">
                  <c:v>18423</c:v>
                </c:pt>
                <c:pt idx="3">
                  <c:v>17665</c:v>
                </c:pt>
              </c:numCache>
            </c:numRef>
          </c:val>
        </c:ser>
        <c:dLbls>
          <c:showVal val="1"/>
        </c:dLbls>
        <c:overlap val="-25"/>
        <c:axId val="97003776"/>
        <c:axId val="97017856"/>
      </c:barChart>
      <c:catAx>
        <c:axId val="9700377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017856"/>
        <c:crosses val="autoZero"/>
        <c:auto val="1"/>
        <c:lblAlgn val="ctr"/>
        <c:lblOffset val="100"/>
      </c:catAx>
      <c:valAx>
        <c:axId val="97017856"/>
        <c:scaling>
          <c:orientation val="minMax"/>
        </c:scaling>
        <c:delete val="1"/>
        <c:axPos val="l"/>
        <c:numFmt formatCode="General" sourceLinked="1"/>
        <c:tickLblPos val="none"/>
        <c:crossAx val="9700377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autoTitleDeleted val="1"/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'шаблон (2)'!$F$21:$F$24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'шаблон (2)'!$G$21:$G$24</c:f>
              <c:numCache>
                <c:formatCode>General</c:formatCode>
                <c:ptCount val="4"/>
                <c:pt idx="0">
                  <c:v>2.1</c:v>
                </c:pt>
                <c:pt idx="1">
                  <c:v>2.2000000000000002</c:v>
                </c:pt>
                <c:pt idx="2">
                  <c:v>2.5</c:v>
                </c:pt>
                <c:pt idx="3">
                  <c:v>5.6</c:v>
                </c:pt>
              </c:numCache>
            </c:numRef>
          </c:val>
        </c:ser>
        <c:dLbls>
          <c:showVal val="1"/>
        </c:dLbls>
        <c:gapWidth val="75"/>
        <c:axId val="97025024"/>
        <c:axId val="97043200"/>
      </c:barChart>
      <c:catAx>
        <c:axId val="9702502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043200"/>
        <c:crosses val="autoZero"/>
        <c:auto val="1"/>
        <c:lblAlgn val="ctr"/>
        <c:lblOffset val="100"/>
      </c:catAx>
      <c:valAx>
        <c:axId val="9704320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025024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plotArea>
      <c:layout/>
      <c:barChart>
        <c:barDir val="col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'шаблон (2)'!$K$21:$K$24</c:f>
              <c:strCache>
                <c:ptCount val="4"/>
                <c:pt idx="0">
                  <c:v>2017 г.</c:v>
                </c:pt>
                <c:pt idx="1">
                  <c:v>2018 г.</c:v>
                </c:pt>
                <c:pt idx="2">
                  <c:v>2019 г.</c:v>
                </c:pt>
                <c:pt idx="3">
                  <c:v>2020 г.</c:v>
                </c:pt>
              </c:strCache>
            </c:strRef>
          </c:cat>
          <c:val>
            <c:numRef>
              <c:f>'шаблон (2)'!$L$21:$L$24</c:f>
              <c:numCache>
                <c:formatCode>General</c:formatCode>
                <c:ptCount val="4"/>
                <c:pt idx="0">
                  <c:v>423</c:v>
                </c:pt>
                <c:pt idx="1">
                  <c:v>428</c:v>
                </c:pt>
                <c:pt idx="2">
                  <c:v>468</c:v>
                </c:pt>
                <c:pt idx="3">
                  <c:v>983</c:v>
                </c:pt>
              </c:numCache>
            </c:numRef>
          </c:val>
        </c:ser>
        <c:dLbls>
          <c:showVal val="1"/>
        </c:dLbls>
        <c:gapWidth val="75"/>
        <c:axId val="97054720"/>
        <c:axId val="97056256"/>
      </c:barChart>
      <c:catAx>
        <c:axId val="9705472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056256"/>
        <c:crosses val="autoZero"/>
        <c:auto val="1"/>
        <c:lblAlgn val="ctr"/>
        <c:lblOffset val="100"/>
      </c:catAx>
      <c:valAx>
        <c:axId val="97056256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7054720"/>
        <c:crosses val="autoZero"/>
        <c:crossBetween val="between"/>
      </c:valAx>
    </c:plotArea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ED326F-E662-49E7-B2C3-76105A5F7ED6}" type="datetimeFigureOut">
              <a:rPr lang="ru-RU" smtClean="0"/>
              <a:pPr/>
              <a:t>29.09.2020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0887CB-518E-411E-825E-64BD15FD2B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888432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4200" b="1" i="1" dirty="0" smtClean="0">
                <a:solidFill>
                  <a:schemeClr val="accent5">
                    <a:lumMod val="75000"/>
                  </a:schemeClr>
                </a:solidFill>
              </a:rPr>
              <a:t>О состоянии и перспективах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200" b="1" i="1" dirty="0" smtClean="0">
                <a:solidFill>
                  <a:schemeClr val="accent5">
                    <a:lumMod val="75000"/>
                  </a:schemeClr>
                </a:solidFill>
              </a:rPr>
              <a:t>социально-экономического развития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4200" b="1" i="1" dirty="0" err="1" smtClean="0">
                <a:solidFill>
                  <a:schemeClr val="accent5">
                    <a:lumMod val="75000"/>
                  </a:schemeClr>
                </a:solidFill>
              </a:rPr>
              <a:t>Сегежского</a:t>
            </a:r>
            <a:r>
              <a:rPr lang="ru-RU" sz="4200" b="1" i="1" dirty="0" smtClean="0">
                <a:solidFill>
                  <a:schemeClr val="accent5">
                    <a:lumMod val="75000"/>
                  </a:schemeClr>
                </a:solidFill>
              </a:rPr>
              <a:t> муниципального района</a:t>
            </a:r>
          </a:p>
          <a:p>
            <a:pPr algn="ctr">
              <a:spcBef>
                <a:spcPts val="0"/>
              </a:spcBef>
              <a:buNone/>
            </a:pPr>
            <a:endParaRPr lang="ru-RU" sz="25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11" descr="F:\Заявка на 100 летиие\наша презентация\герб карели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92696"/>
            <a:ext cx="1368152" cy="1748196"/>
          </a:xfrm>
          <a:prstGeom prst="rect">
            <a:avLst/>
          </a:prstGeom>
          <a:noFill/>
        </p:spPr>
      </p:pic>
      <p:pic>
        <p:nvPicPr>
          <p:cNvPr id="5" name="Picture 10" descr="F:\Заявка на 100 летиие\наша презентация\сег 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836712"/>
            <a:ext cx="1456830" cy="1800225"/>
          </a:xfrm>
          <a:prstGeom prst="rect">
            <a:avLst/>
          </a:prstGeom>
          <a:noFill/>
        </p:spPr>
      </p:pic>
      <p:pic>
        <p:nvPicPr>
          <p:cNvPr id="33793" name="Picture 1" descr="E:\Documents\Афанасьева О.С\Труд и Занятость\Письма\ВкС 29.09.2020 (охрана труда)\картинки\GerbSegez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836712"/>
            <a:ext cx="1728192" cy="2035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0"/>
            <a:ext cx="8064896" cy="22322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Протяженность сети </a:t>
            </a:r>
            <a:r>
              <a:rPr lang="ru-RU" sz="2000" b="1" dirty="0" smtClean="0"/>
              <a:t>автомобильных дорог</a:t>
            </a:r>
            <a:r>
              <a:rPr lang="ru-RU" sz="2000" dirty="0" smtClean="0"/>
              <a:t> общего пользования </a:t>
            </a:r>
            <a:r>
              <a:rPr lang="ru-RU" sz="2000" dirty="0" err="1" smtClean="0"/>
              <a:t>Сегежского</a:t>
            </a:r>
            <a:r>
              <a:rPr lang="ru-RU" sz="2000" dirty="0" smtClean="0"/>
              <a:t> района составляет  290,6 км автодорог, в том числе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- с асфальтобетонным покрытием – 76,3 км (26,3%);</a:t>
            </a:r>
          </a:p>
          <a:p>
            <a:pPr>
              <a:buNone/>
            </a:pPr>
            <a:r>
              <a:rPr lang="ru-RU" sz="2000" dirty="0" smtClean="0"/>
              <a:t>- гравийным и щебеночным – 162,1  км (55,8%);</a:t>
            </a:r>
          </a:p>
          <a:p>
            <a:pPr>
              <a:buNone/>
            </a:pPr>
            <a:r>
              <a:rPr lang="ru-RU" sz="2000" dirty="0" smtClean="0"/>
              <a:t>- грунтовых – 52,2 км (17,9 %). </a:t>
            </a:r>
            <a:endParaRPr lang="ru-RU" sz="2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843808" y="476672"/>
            <a:ext cx="3970784" cy="5783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Автомобильные дороги</a:t>
            </a: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51520" y="3645024"/>
            <a:ext cx="63367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74320" marR="0" lvl="0" indent="-274320" algn="ctr" defTabSz="914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3"/>
              </a:buClr>
              <a:buSzPct val="95000"/>
              <a:tabLst/>
            </a:pPr>
            <a:r>
              <a:rPr lang="ru-RU" sz="2000" dirty="0" smtClean="0"/>
              <a:t>Общее количество мостов на региональных автомобильных дорогах в </a:t>
            </a:r>
            <a:r>
              <a:rPr lang="ru-RU" sz="2000" dirty="0" err="1" smtClean="0"/>
              <a:t>Сегежском</a:t>
            </a:r>
            <a:r>
              <a:rPr lang="ru-RU" sz="2000" dirty="0" smtClean="0"/>
              <a:t>  районе составляет – 30 шт., протяженностью 697,8 пм.</a:t>
            </a:r>
          </a:p>
        </p:txBody>
      </p:sp>
      <p:pic>
        <p:nvPicPr>
          <p:cNvPr id="32773" name="Picture 5" descr="E:\Documents\Афанасьева О.С\Труд и Занятость\Письма\ВкС 29.09.2020 (охрана труда)\картинки\811d66aed7ae4e9181491bcb932c952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996952"/>
            <a:ext cx="2569717" cy="2359000"/>
          </a:xfrm>
          <a:prstGeom prst="rect">
            <a:avLst/>
          </a:prstGeom>
          <a:noFill/>
        </p:spPr>
      </p:pic>
      <p:pic>
        <p:nvPicPr>
          <p:cNvPr id="32774" name="Picture 6" descr="E:\Documents\Афанасьева О.С\Труд и Занятость\Письма\ВкС 29.09.2020 (охрана труда)\картинки\bd70283687bfc8a907ea2a916155611f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97152"/>
            <a:ext cx="2088232" cy="1871483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267744" y="5157192"/>
            <a:ext cx="66967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рамках реализации Национального проекта «Безопасные и качественные автомобильные дороги» реализованы ремонт дорог и  выполнены работы по устройству пункта автоматизированного весового и габаритного контроля транспортных средств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424936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Переселение граждан из аварийного жилищного фонда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2276872"/>
            <a:ext cx="5148064" cy="10801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расселить 50 человек, проживающих в 8 многоквартирных домах (27 квартир)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11560" y="3861048"/>
            <a:ext cx="6120680" cy="12241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Приобретено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жилых помещений на вторичном рынке, переселены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человек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Необходимость расселения оставшихся 9 жилых помещений отсутствует</a:t>
            </a:r>
          </a:p>
        </p:txBody>
      </p:sp>
      <p:pic>
        <p:nvPicPr>
          <p:cNvPr id="51202" name="Picture 2" descr="E:\Documents\Афанасьева О.С\Труд и Занятость\Письма\ВкС 29.09.2020 (охрана труда)\картинки\NegligentSecu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2375211" cy="1844824"/>
          </a:xfrm>
          <a:prstGeom prst="rect">
            <a:avLst/>
          </a:prstGeom>
          <a:noFill/>
        </p:spPr>
      </p:pic>
      <p:pic>
        <p:nvPicPr>
          <p:cNvPr id="51203" name="Picture 3" descr="E:\Documents\Афанасьева О.С\Труд и Занятость\Письма\ВкС 29.09.2020 (охрана труда)\картинки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3068960"/>
            <a:ext cx="1872208" cy="187220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1340768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рамках Региональной адресной программы по </a:t>
            </a:r>
            <a:r>
              <a:rPr lang="ru-RU" b="1" dirty="0" smtClean="0"/>
              <a:t>переселению граждан</a:t>
            </a:r>
            <a:r>
              <a:rPr lang="ru-RU" dirty="0" smtClean="0"/>
              <a:t> из аварийного жилищного фонда на 2019-2025 годы </a:t>
            </a:r>
            <a:endParaRPr lang="ru-RU" dirty="0"/>
          </a:p>
        </p:txBody>
      </p:sp>
      <p:pic>
        <p:nvPicPr>
          <p:cNvPr id="51204" name="Picture 4" descr="E:\Documents\Афанасьева О.С\Труд и Занятость\Письма\ВкС 29.09.2020 (охрана труда)\картинки\lgi01a2014011006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725144"/>
            <a:ext cx="2128062" cy="191951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699792" y="5157192"/>
            <a:ext cx="64442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На сегодняшний день на территории </a:t>
            </a:r>
            <a:r>
              <a:rPr lang="ru-RU" dirty="0" err="1" smtClean="0"/>
              <a:t>Сегежского</a:t>
            </a:r>
            <a:r>
              <a:rPr lang="ru-RU" dirty="0" smtClean="0"/>
              <a:t> муниципального района аварийными и подлежащими сносу в результате физического износа признаны 109 многоквартирных домов, что составляет порядка 109 43 тыс.кв.м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Реализация муниципальной программы «Формирование современной городской среды на территории поселений»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28083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2019 году благоустроено 12 дворовых и 2 общественные территорий на сумму 14,4 млн.руб.;</a:t>
            </a:r>
          </a:p>
          <a:p>
            <a:pPr algn="ctr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В 2020 году планируется благоустроить 10 дворовых и 2 общественные территорий на сумму 10,7 млн.руб.</a:t>
            </a:r>
          </a:p>
          <a:p>
            <a:pPr algn="ctr">
              <a:buNone/>
            </a:pP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constat\Desktop\доклад для главы РК\сре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25144"/>
            <a:ext cx="8352928" cy="195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24936" cy="9807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Предоставление земельных участков для многодетных семей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556792"/>
            <a:ext cx="5436096" cy="2232248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2019 году общее количество многодетных семей, стоящих в очереди на бесплатное получение в собственность земельных участков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Сегежском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районе, составило 44 семьи, предоставлено 5 участков.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2020 году  очередь – 49 семей, предоставлен 1 участок.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econstat\Desktop\доклад для главы РК\земля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0071" y="1412776"/>
            <a:ext cx="3653929" cy="224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3717032"/>
            <a:ext cx="8208912" cy="504056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Меры социальной поддержки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707904" y="4437112"/>
            <a:ext cx="5256584" cy="223224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оплате за жилое помещение и коммунальные услуги предоставлены 10 378 гражданам (в 2019 году – 10 454) </a:t>
            </a:r>
            <a:r>
              <a:rPr lang="ru-RU" baseline="0" dirty="0" smtClean="0">
                <a:latin typeface="Times New Roman" pitchFamily="18" charset="0"/>
                <a:cs typeface="Times New Roman" pitchFamily="18" charset="0"/>
              </a:rPr>
              <a:t>Предусмотрено финансирование в размере 108391 рублей </a:t>
            </a:r>
          </a:p>
          <a:p>
            <a:pPr marL="274320" lvl="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Компенсация по оплате твердого топлива и стоимости услуг по его доставке выплачена 631 гражданину (в 2019 году – 990)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E:\Documents\Афанасьева О.С\Труд и Занятость\Письма\ВкС 29.09.2020 (охрана труда)\картинки\a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46997"/>
            <a:ext cx="3727812" cy="26110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E:\Documents\Афанасьева О.С\Труд и Занятость\Письма\ВкС 29.09.2020 (охрана труда)\картинки\s1200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509120"/>
            <a:ext cx="3199284" cy="2348880"/>
          </a:xfrm>
          <a:prstGeom prst="rect">
            <a:avLst/>
          </a:prstGeom>
          <a:noFill/>
        </p:spPr>
      </p:pic>
      <p:pic>
        <p:nvPicPr>
          <p:cNvPr id="1026" name="Picture 2" descr="C:\Users\econstat\Desktop\доклад для главы РК\дет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16217"/>
            <a:ext cx="4104456" cy="164178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Система дошкольного, общеобразовательного и дополнительного образования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2592288"/>
          </a:xfrm>
        </p:spPr>
        <p:txBody>
          <a:bodyPr>
            <a:normAutofit/>
          </a:bodyPr>
          <a:lstStyle/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10 общеобразовательных учреждений;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15 образовательных учреждений реализуют основную общеобразовательную программу дошкольного образования.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6 учреждений дополнительного образования;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1 учреждение среднего профессионального образования - государственное автономное профессиональное образовательное учреждение Республики Карелия «Северный колледж.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4437112"/>
            <a:ext cx="2539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Численность детей </a:t>
            </a:r>
            <a:endParaRPr lang="ru-RU" sz="20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157192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2160 воспитанников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дошкольных образования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32240" y="4869160"/>
            <a:ext cx="241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3640 учеников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общеобразовательных организациях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401080" cy="438896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Сфера культуры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052736"/>
            <a:ext cx="7488832" cy="3957072"/>
          </a:xfrm>
        </p:spPr>
        <p:txBody>
          <a:bodyPr/>
          <a:lstStyle/>
          <a:p>
            <a:pPr algn="ctr"/>
            <a:r>
              <a:rPr lang="ru-RU" dirty="0" smtClean="0"/>
              <a:t>7 </a:t>
            </a:r>
            <a:r>
              <a:rPr lang="ru-RU" dirty="0" err="1" smtClean="0"/>
              <a:t>культурно-досуговых</a:t>
            </a:r>
            <a:r>
              <a:rPr lang="ru-RU" dirty="0" smtClean="0"/>
              <a:t> учреждений</a:t>
            </a:r>
          </a:p>
          <a:p>
            <a:pPr algn="ctr"/>
            <a:r>
              <a:rPr lang="ru-RU" dirty="0" smtClean="0"/>
              <a:t>10 библиотек, объединенных в централизованную систему</a:t>
            </a:r>
          </a:p>
          <a:p>
            <a:pPr algn="ctr"/>
            <a:r>
              <a:rPr lang="ru-RU" dirty="0" smtClean="0"/>
              <a:t>1 музейный центр</a:t>
            </a:r>
          </a:p>
          <a:p>
            <a:pPr algn="ctr"/>
            <a:r>
              <a:rPr lang="ru-RU" dirty="0" smtClean="0"/>
              <a:t>2 детские школы искусств</a:t>
            </a:r>
          </a:p>
          <a:p>
            <a:pPr algn="ctr"/>
            <a:r>
              <a:rPr lang="ru-RU" dirty="0" smtClean="0"/>
              <a:t>60 клубных объединений (1200 участников )</a:t>
            </a:r>
            <a:endParaRPr lang="ru-RU" dirty="0"/>
          </a:p>
        </p:txBody>
      </p:sp>
      <p:pic>
        <p:nvPicPr>
          <p:cNvPr id="2052" name="Picture 4" descr="C:\Users\econstat\Desktop\доклад для главы РК\биб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043" y="4797152"/>
            <a:ext cx="3425957" cy="192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econstat\Desktop\доклад для главы РК\музе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202" y="4581128"/>
            <a:ext cx="3084330" cy="2088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д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3861048"/>
            <a:ext cx="4286280" cy="245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Знаковые мероприятия, объекты событийного туризма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Mihail\Desktop\Презентация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103" y="1124744"/>
            <a:ext cx="271170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Mihail\Desktop\Презентация\Презентация\14-04-2014_13-44-36\DSC00521.JPG"/>
          <p:cNvPicPr>
            <a:picLocks noChangeAspect="1" noChangeArrowheads="1"/>
          </p:cNvPicPr>
          <p:nvPr/>
        </p:nvPicPr>
        <p:blipFill>
          <a:blip r:embed="rId3" cstate="print"/>
          <a:srcRect l="22941" t="18360" r="4281" b="20754"/>
          <a:stretch>
            <a:fillRect/>
          </a:stretch>
        </p:blipFill>
        <p:spPr bwMode="auto">
          <a:xfrm>
            <a:off x="179512" y="4894460"/>
            <a:ext cx="2736304" cy="177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1" descr="x_e9f050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r="10265" b="12376"/>
          <a:stretch>
            <a:fillRect/>
          </a:stretch>
        </p:blipFill>
        <p:spPr>
          <a:xfrm>
            <a:off x="68715" y="2996952"/>
            <a:ext cx="288073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064 li.JPG"/>
          <p:cNvPicPr>
            <a:picLocks noChangeAspect="1"/>
          </p:cNvPicPr>
          <p:nvPr/>
        </p:nvPicPr>
        <p:blipFill>
          <a:blip r:embed="rId5" cstate="print"/>
          <a:srcRect l="6105" t="5427" b="7744"/>
          <a:stretch>
            <a:fillRect/>
          </a:stretch>
        </p:blipFill>
        <p:spPr>
          <a:xfrm>
            <a:off x="7092280" y="908720"/>
            <a:ext cx="1976032" cy="137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275856" y="1124744"/>
            <a:ext cx="54726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                                  </a:t>
            </a:r>
            <a:r>
              <a:rPr lang="ru-RU" sz="1600" b="1" dirty="0" smtClean="0"/>
              <a:t>Фестивали: </a:t>
            </a:r>
          </a:p>
          <a:p>
            <a:r>
              <a:rPr lang="ru-RU" sz="1400" dirty="0" smtClean="0"/>
              <a:t>Рок-фестиваль «Рыбка» </a:t>
            </a:r>
          </a:p>
          <a:p>
            <a:r>
              <a:rPr lang="ru-RU" sz="1400" dirty="0" smtClean="0"/>
              <a:t>       «Бумажный карнавал»</a:t>
            </a:r>
          </a:p>
          <a:p>
            <a:r>
              <a:rPr lang="ru-RU" sz="1400" dirty="0" smtClean="0"/>
              <a:t>                «Танцевальный </a:t>
            </a:r>
            <a:r>
              <a:rPr lang="ru-RU" sz="1400" dirty="0" err="1" smtClean="0"/>
              <a:t>клондайк</a:t>
            </a:r>
            <a:r>
              <a:rPr lang="ru-RU" sz="1400" dirty="0" smtClean="0"/>
              <a:t>» </a:t>
            </a:r>
          </a:p>
          <a:p>
            <a:r>
              <a:rPr lang="ru-RU" sz="1400" dirty="0" smtClean="0"/>
              <a:t>                                         «Театральный фургон» </a:t>
            </a:r>
          </a:p>
          <a:p>
            <a:pPr algn="ctr"/>
            <a:r>
              <a:rPr lang="ru-RU" sz="1400" dirty="0" smtClean="0"/>
              <a:t>                         «Богатырские игрища»        </a:t>
            </a:r>
          </a:p>
          <a:p>
            <a:r>
              <a:rPr lang="ru-RU" sz="1400" dirty="0" smtClean="0"/>
              <a:t>                                                               «Классической музыки»</a:t>
            </a:r>
          </a:p>
          <a:p>
            <a:r>
              <a:rPr lang="ru-RU" sz="1400" dirty="0" smtClean="0"/>
              <a:t>                                                                       « </a:t>
            </a:r>
            <a:r>
              <a:rPr lang="ru-RU" sz="1400" dirty="0" err="1" smtClean="0"/>
              <a:t>Фетиваль</a:t>
            </a:r>
            <a:r>
              <a:rPr lang="ru-RU" sz="1400" dirty="0" smtClean="0"/>
              <a:t> красок </a:t>
            </a:r>
            <a:r>
              <a:rPr lang="ru-RU" sz="1400" dirty="0" err="1" smtClean="0"/>
              <a:t>Холли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                                                                «Марафон ползунков»</a:t>
            </a:r>
          </a:p>
          <a:p>
            <a:r>
              <a:rPr lang="ru-RU" sz="1400" dirty="0" smtClean="0"/>
              <a:t>                                                    «Масленичный разгуляй»</a:t>
            </a:r>
          </a:p>
          <a:p>
            <a:r>
              <a:rPr lang="ru-RU" sz="1400" dirty="0" smtClean="0"/>
              <a:t>                                              «Пасхальные гуляния»</a:t>
            </a:r>
          </a:p>
          <a:p>
            <a:r>
              <a:rPr lang="ru-RU" sz="1400" dirty="0" smtClean="0"/>
              <a:t>                                        «Моя весна, моя победа»</a:t>
            </a:r>
          </a:p>
          <a:p>
            <a:r>
              <a:rPr lang="ru-RU" sz="1400" dirty="0" smtClean="0"/>
              <a:t>        «День нежности, любви и красоты»</a:t>
            </a:r>
          </a:p>
          <a:p>
            <a:r>
              <a:rPr lang="ru-RU" sz="1400" dirty="0" smtClean="0"/>
              <a:t>Детский </a:t>
            </a:r>
            <a:r>
              <a:rPr lang="ru-RU" sz="1400" dirty="0"/>
              <a:t>экологический фестиваль </a:t>
            </a:r>
            <a:r>
              <a:rPr lang="ru-RU" sz="1400" dirty="0" smtClean="0"/>
              <a:t>«Солоны-2017»</a:t>
            </a:r>
          </a:p>
          <a:p>
            <a:r>
              <a:rPr lang="ru-RU" sz="1400" dirty="0" smtClean="0"/>
              <a:t>Спортивный праздник «Папа, мама, я – спортивная семья»</a:t>
            </a:r>
          </a:p>
          <a:p>
            <a:r>
              <a:rPr lang="ru-RU" sz="1400" dirty="0" smtClean="0"/>
              <a:t>Уличный </a:t>
            </a:r>
            <a:r>
              <a:rPr lang="ru-RU" sz="1400" dirty="0"/>
              <a:t>обрядовый </a:t>
            </a:r>
            <a:r>
              <a:rPr lang="ru-RU" sz="1400" dirty="0" smtClean="0"/>
              <a:t>праздник «На </a:t>
            </a:r>
            <a:r>
              <a:rPr lang="ru-RU" sz="1400" dirty="0"/>
              <a:t>Ивана  да  на Купала</a:t>
            </a:r>
            <a:r>
              <a:rPr lang="ru-RU" sz="1400" dirty="0" smtClean="0"/>
              <a:t>»</a:t>
            </a:r>
            <a:endParaRPr lang="ru-RU" dirty="0"/>
          </a:p>
        </p:txBody>
      </p:sp>
      <p:pic>
        <p:nvPicPr>
          <p:cNvPr id="11" name="Picture 2" descr="C:\Users\Mihail\Desktop\Презентация\x_7b9eb1b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1484784"/>
            <a:ext cx="511122" cy="576064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pic>
        <p:nvPicPr>
          <p:cNvPr id="1026" name="Picture 2" descr="x_6ef98863[1]"/>
          <p:cNvPicPr>
            <a:picLocks noChangeAspect="1" noChangeArrowheads="1"/>
          </p:cNvPicPr>
          <p:nvPr/>
        </p:nvPicPr>
        <p:blipFill>
          <a:blip r:embed="rId7" cstate="print"/>
          <a:srcRect t="30994" b="16444"/>
          <a:stretch>
            <a:fillRect/>
          </a:stretch>
        </p:blipFill>
        <p:spPr bwMode="auto">
          <a:xfrm>
            <a:off x="5220071" y="4941168"/>
            <a:ext cx="3816425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C:\Users\Маленькая\Desktop\Рисуно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3" y="2085960"/>
            <a:ext cx="2232249" cy="147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068 pi.JPG"/>
          <p:cNvPicPr>
            <a:picLocks noChangeAspect="1"/>
          </p:cNvPicPr>
          <p:nvPr/>
        </p:nvPicPr>
        <p:blipFill>
          <a:blip r:embed="rId9" cstate="print"/>
          <a:srcRect b="12280"/>
          <a:stretch>
            <a:fillRect/>
          </a:stretch>
        </p:blipFill>
        <p:spPr>
          <a:xfrm>
            <a:off x="2915816" y="4941168"/>
            <a:ext cx="2344014" cy="1760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0868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Объекты туристской отрасли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z_6fcf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97152"/>
            <a:ext cx="254615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79512" y="112474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Туристическая база «Ветряный пояс» на озере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Хижозеро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Таежный хутор «Урочище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Венозеро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7 гостиниц</a:t>
            </a: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2 гостевых дома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хостел</a:t>
            </a:r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Общий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номерной фонд составляет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более 400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размещения</a:t>
            </a:r>
          </a:p>
          <a:p>
            <a:endParaRPr lang="ru-RU" sz="15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3933056"/>
            <a:ext cx="5400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Общее количество объектов общественного питания составляет 10 единиц с общим количеством  570 посадочных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мест,  </a:t>
            </a:r>
            <a:r>
              <a:rPr lang="ru-RU" sz="1400" dirty="0"/>
              <a:t>в основном оказывают услуги  местному населению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528" y="2996952"/>
            <a:ext cx="4572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Гостиницы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специализируются на обслуживании делового и  транзитного туристического потока. </a:t>
            </a:r>
          </a:p>
        </p:txBody>
      </p:sp>
      <p:pic>
        <p:nvPicPr>
          <p:cNvPr id="2053" name="Picture 5" descr="IMG_29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49166"/>
            <a:ext cx="2664296" cy="1775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I:\презентация\белый зал\x_2fa8e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7" y="4725144"/>
            <a:ext cx="2400267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SC00170 15 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1347" y="3789040"/>
            <a:ext cx="2272653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IMG_77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3" y="2276872"/>
            <a:ext cx="2556077" cy="1707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SC00092 15 7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23838" y="836712"/>
            <a:ext cx="262016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8604447" cy="3946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258"/>
                <a:gridCol w="2941334"/>
                <a:gridCol w="1800200"/>
                <a:gridCol w="1475655"/>
              </a:tblGrid>
              <a:tr h="565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Инициатор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Инвестиционный проект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проекта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«Предприятие Коммунального Хозяйства Водоснабжение»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централизованной системы водоснабжения и водоотведения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13,0 млн. руб. 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определено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«Предприятие Коммунального Хозяйства Водоснабжение»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централизованной системы водоснабжения и водоотведения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 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млн.руб.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 определено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86135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 «Сегежа групп»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гостиницы «Сегежа Норд 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Резорт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&amp; СПА»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550,0 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Segezha</a:t>
                      </a:r>
                      <a:r>
                        <a:rPr lang="ru-RU" sz="15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5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Group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нового комбината лесопиления и клееных деревянных конструкций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6 000,0 млн. руб.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Сегежский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ЦБК»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 и строительство тепловых сетей г. Сегежи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460,0 млн. руб.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647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Сегежского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реализуются и планируются к реализации следующие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988840"/>
          <a:ext cx="8604447" cy="3816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258"/>
                <a:gridCol w="2941334"/>
                <a:gridCol w="1800200"/>
                <a:gridCol w="1475655"/>
              </a:tblGrid>
              <a:tr h="7152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Инициатор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Инвестиционный проект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проекта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821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«БЕТО» совместно с ООО «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Лессервис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</a:t>
                      </a:r>
                      <a:r>
                        <a:rPr lang="ru-RU" sz="15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завода по производству </a:t>
                      </a:r>
                      <a:r>
                        <a:rPr lang="ru-RU" sz="1500" baseline="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пеллет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20,0 млн. руб.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66378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«4 сезона»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общественно-делового центра по 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ул.Антикайнена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г.Сегежа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35,0 млн. руб.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15-20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1044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ИП Забелин В.А.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Модернизация действующего хлебобулочного производства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 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36104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ИП </a:t>
                      </a:r>
                      <a:r>
                        <a:rPr kumimoji="0" lang="ru-RU" sz="15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Чирко</a:t>
                      </a: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Дмитрий Викторович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производства замороженной мясной продукции 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5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6,25 млн. руб.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endParaRPr lang="ru-RU" sz="1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76470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Сегежского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городского поселения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реализуются и планируются к реализации следующие </a:t>
            </a:r>
          </a:p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инвестиционные проекты: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95436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Численность населения.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340768"/>
            <a:ext cx="338437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ОБЩАЯ ЧИСЛЕННОСТЬ  НАСЕЛЕНИЯ</a:t>
            </a:r>
          </a:p>
          <a:p>
            <a:pPr algn="ctr">
              <a:lnSpc>
                <a:spcPct val="150000"/>
              </a:lnSpc>
            </a:pPr>
            <a:r>
              <a:rPr lang="ru-RU" sz="15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01 января 2020 г.</a:t>
            </a:r>
          </a:p>
          <a:p>
            <a:pPr algn="ctr">
              <a:lnSpc>
                <a:spcPct val="150000"/>
              </a:lnSpc>
            </a:pPr>
            <a:r>
              <a:rPr lang="ru-RU" sz="25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35350 </a:t>
            </a:r>
            <a:r>
              <a:rPr lang="ru-RU" sz="15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bg1">
                    <a:lumMod val="6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980728"/>
            <a:ext cx="30513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i="1" dirty="0" smtClean="0">
                <a:solidFill>
                  <a:schemeClr val="accent5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ДВИЖЕНИЕ НАСЕЛЕНИЯ, ЧЕЛ.</a:t>
            </a:r>
            <a:endParaRPr lang="ru-RU" sz="1200" b="1" i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3861048"/>
            <a:ext cx="2664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accent5">
                    <a:lumMod val="75000"/>
                  </a:schemeClr>
                </a:solidFill>
              </a:rPr>
              <a:t>ЧИСЛЕННОСТЬ </a:t>
            </a:r>
            <a:r>
              <a:rPr lang="ru-RU" sz="1100" b="1" i="1" dirty="0">
                <a:solidFill>
                  <a:schemeClr val="accent5">
                    <a:lumMod val="75000"/>
                  </a:schemeClr>
                </a:solidFill>
              </a:rPr>
              <a:t>ЭКОНОМИЧЕСКИ </a:t>
            </a:r>
            <a:endParaRPr lang="ru-RU" sz="1100" b="1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1100" b="1" i="1" dirty="0" smtClean="0">
                <a:solidFill>
                  <a:schemeClr val="accent5">
                    <a:lumMod val="75000"/>
                  </a:schemeClr>
                </a:solidFill>
              </a:rPr>
              <a:t>АКТИВНОГО НАСЕЛЕНИЯ, ЧЕЛ.</a:t>
            </a:r>
            <a:endParaRPr lang="ru-RU" sz="11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707904" y="1412776"/>
          <a:ext cx="5184576" cy="2146302"/>
        </p:xfrm>
        <a:graphic>
          <a:graphicData uri="http://schemas.openxmlformats.org/drawingml/2006/table">
            <a:tbl>
              <a:tblPr/>
              <a:tblGrid>
                <a:gridCol w="2702184"/>
                <a:gridCol w="620598"/>
                <a:gridCol w="620598"/>
                <a:gridCol w="620598"/>
                <a:gridCol w="620598"/>
              </a:tblGrid>
              <a:tr h="387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20850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Естественное движение населения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Родилось (без мертворожденных)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Умерло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5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Естественный прирост (+), убыль (-) населения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-343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  <a:tr h="19378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Механическое движение населения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прибывших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Число выбывших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1441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78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Миграционный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прирост (+), убыль (-)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-345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-405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-385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-198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6012160" y="3789040"/>
            <a:ext cx="3131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i="1" dirty="0" smtClean="0">
                <a:solidFill>
                  <a:schemeClr val="accent5">
                    <a:lumMod val="75000"/>
                  </a:schemeClr>
                </a:solidFill>
              </a:rPr>
              <a:t>ЧИСЛЕННОСТЬ </a:t>
            </a:r>
            <a:r>
              <a:rPr lang="ru-RU" sz="1000" b="1" i="1" dirty="0">
                <a:solidFill>
                  <a:schemeClr val="accent5">
                    <a:lumMod val="75000"/>
                  </a:schemeClr>
                </a:solidFill>
              </a:rPr>
              <a:t>ОФИЦИАЛЬНО ЗАРЕГИСТИРОВАННЫХ </a:t>
            </a:r>
            <a:r>
              <a:rPr lang="ru-RU" sz="1000" b="1" i="1" dirty="0" smtClean="0">
                <a:solidFill>
                  <a:schemeClr val="accent5">
                    <a:lumMod val="75000"/>
                  </a:schemeClr>
                </a:solidFill>
              </a:rPr>
              <a:t>БЕЗРАБОТНЫХ, ЧЕЛ.</a:t>
            </a:r>
            <a:endParaRPr lang="ru-RU" sz="1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203848" y="3861048"/>
            <a:ext cx="26642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chemeClr val="accent5">
                    <a:lumMod val="75000"/>
                  </a:schemeClr>
                </a:solidFill>
              </a:rPr>
              <a:t>УРОВЕНЬ ЗАРЕГИСТРИРОВАННОЙ БЕЗРАБОТИЦЫ, %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51520" y="4365105"/>
          <a:ext cx="2736304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2987824" y="4365104"/>
          <a:ext cx="2808312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/>
          <p:nvPr/>
        </p:nvGraphicFramePr>
        <p:xfrm>
          <a:off x="6228184" y="4406280"/>
          <a:ext cx="2915816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В ТОСЭР Надвоицы зарегистрировано 5 резидентов, реализующих инвестиционные проекты: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820473" cy="504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193"/>
                <a:gridCol w="3266800"/>
                <a:gridCol w="1785623"/>
                <a:gridCol w="1320857"/>
              </a:tblGrid>
              <a:tr h="565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Инициатор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Инвестиционный проект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проекта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«Русский Радиатор»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современного высокотехнологичного импортозамещающего производства алюминиевых радиаторов отопления новейшей разработки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1211,9 млн. рублей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Надвоицкий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завод ТДМ»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завода по производству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микрошунгита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 120 млн. рублей.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36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Спецкрой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Организация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швейного производства современной спецодежды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млн. рублей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4727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Надвоицкий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карборундовый завод»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Проектирование и организация производства металлургического карбида кремния из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шунгитового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сырья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23,2 млн. рублей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ООО «КЮ Дата центр»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Центра обработки данных (ЦОД)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422,4 млн. рублей.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На территории </a:t>
            </a:r>
            <a:r>
              <a:rPr lang="ru-RU" sz="2500" b="1" dirty="0" err="1" smtClean="0">
                <a:latin typeface="Times New Roman" pitchFamily="18" charset="0"/>
                <a:cs typeface="Times New Roman" pitchFamily="18" charset="0"/>
              </a:rPr>
              <a:t>Надвоицкого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 городского поселения, реализуются </a:t>
            </a:r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инвестиционные проекты: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556792"/>
          <a:ext cx="8820473" cy="46392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193"/>
                <a:gridCol w="3266800"/>
                <a:gridCol w="1785623"/>
                <a:gridCol w="1320857"/>
              </a:tblGrid>
              <a:tr h="5655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Инициатор проекта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Инвестиционный проект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Стоимость проекта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рабочих мест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«КЦОД»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Центра обработки данных (ЦОД)</a:t>
                      </a: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1 650 млн.рублей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3375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ТД «Карелия Бетон»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 бетонного завода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369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ООО «Титан»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Добыча блочного камня на  месторождении «Летний» и строительство завода по обработке блочного камня 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1 723,9 млн.рублей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8856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Инвестиционный  проект на территории </a:t>
                      </a:r>
                      <a:r>
                        <a:rPr kumimoji="0" lang="ru-RU" sz="2400" b="1" kern="120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Сегежского</a:t>
                      </a:r>
                      <a:r>
                        <a:rPr kumimoji="0" lang="ru-RU" sz="2400" b="1" kern="12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муниципального района</a:t>
                      </a:r>
                      <a:endParaRPr kumimoji="0" lang="ru-RU" sz="2400" b="1" kern="120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ea typeface="+mj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02662">
                <a:tc>
                  <a:txBody>
                    <a:bodyPr/>
                    <a:lstStyle/>
                    <a:p>
                      <a:pPr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АО</a:t>
                      </a:r>
                      <a:r>
                        <a:rPr lang="ru-RU" sz="160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«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ЕвроСибЭнерго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Строительство </a:t>
                      </a:r>
                      <a:r>
                        <a:rPr lang="ru-RU" sz="16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Сегозерской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ГЭС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1 400,0 млн.рублей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IMG_6968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214282" y="1214422"/>
            <a:ext cx="8707767" cy="5352047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284984"/>
            <a:ext cx="8373616" cy="98946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4"/>
          </a:lnRef>
          <a:fillRef idx="1002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589640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Индексы производства по видам экономической деятельности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628800"/>
          <a:ext cx="8064896" cy="42734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119"/>
                <a:gridCol w="3295777"/>
              </a:tblGrid>
              <a:tr h="45668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январь-июль 2020 г.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6686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Индекс промышленного производства </a:t>
                      </a: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89,6%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50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 в обрабатывающих производствах</a:t>
                      </a: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88,5 %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9182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обеспечении электрической энергией, газом и паром; кондиционировании воздуха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122,1 %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44755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водоснабжении, водоотведении, организации сбора и утилизации отходов, деятельности по ликвидации загрязнений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97,1 %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8157592" cy="648072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Объем инвестиций в основной капитал по крупным и средним организациям</a:t>
            </a:r>
            <a:endParaRPr lang="ru-RU" sz="2400" b="1" i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628800"/>
          <a:ext cx="8064896" cy="4376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9119"/>
                <a:gridCol w="3295777"/>
              </a:tblGrid>
              <a:tr h="605903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5068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 итогам 2019 года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3,088 млрд.рублей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979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 6 месяцев 2020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1,282 млрд.рублей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1237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района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общем объеме инвестиций республики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1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 2019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9,7%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21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За 6 месяцев 2020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13,2 %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4328" cy="7383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Лесопромышленный комплекс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4" name="Picture 6" descr="C:\Users\econstat\Desktop\доклад для главы РК\цб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437112"/>
            <a:ext cx="2232248" cy="156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5" name="Picture 7" descr="C:\Users\econstat\Desktop\доклад для главы РК\ЦБК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861048"/>
            <a:ext cx="2952328" cy="1657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6" name="Picture 8" descr="C:\Users\econstat\Desktop\доклад для главы РК\белая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157192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3" name="Picture 5" descr="C:\Users\econstat\Desktop\доклад для главы РК\цбк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304256" cy="1536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3011" name="Picture 3" descr="C:\Users\econstat\Desktop\доклад для главы РК\ЦБ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4077072"/>
            <a:ext cx="2164637" cy="135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7544" y="1196752"/>
          <a:ext cx="7992888" cy="28041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98577"/>
                <a:gridCol w="1989181"/>
                <a:gridCol w="1881059"/>
                <a:gridCol w="1093764"/>
                <a:gridCol w="143030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Списочная численность работников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Объем производства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полугодие 2020 года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АО «</a:t>
                      </a:r>
                      <a:r>
                        <a:rPr kumimoji="0"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Сегежский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ЦБК»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1935 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Мешочная бумага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367,1 тыс.тонн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193,2 тыс.тонн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</a:t>
                      </a:r>
                      <a:r>
                        <a:rPr kumimoji="0"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Сегежская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упаковка»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511 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бумажные мешки и сумки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515,3 млн.шт.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246,5 млн.шт.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ООО «ЛДК «</a:t>
                      </a:r>
                      <a:r>
                        <a:rPr kumimoji="0" lang="ru-RU" sz="1600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Сегежский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499 чел.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пиломатериалы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101,8 тыс. м</a:t>
                      </a:r>
                      <a:r>
                        <a:rPr kumimoji="0" lang="ru-RU" sz="1600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43,0 тыс. м</a:t>
                      </a:r>
                      <a:r>
                        <a:rPr kumimoji="0" lang="ru-RU" sz="1600" kern="12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sz="16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4328" cy="7383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Горнопромышленный комплекс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1484784"/>
            <a:ext cx="871296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1 января 2020 года на территории действуют 17 лицензий на право пользования недрами по общераспространенным полезным ископаемым, в том числе: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 – строительный камень для производства щебня;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– блочный камень;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– песок и песчано-гравийная смесь.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221088"/>
            <a:ext cx="79928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добычные работы осуществляют 3 предприятия по добыче песчано-гравийного материала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ООО «Недра»,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ООО «Карьер-Строй» 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dirty="0" smtClean="0"/>
              <a:t>ГУП РК «Мост»).</a:t>
            </a:r>
            <a:endParaRPr lang="ru-RU" sz="2000" dirty="0"/>
          </a:p>
        </p:txBody>
      </p:sp>
      <p:pic>
        <p:nvPicPr>
          <p:cNvPr id="1026" name="Picture 2" descr="E:\Documents\Афанасьева О.С\Труд и Занятость\Письма\ВкС 29.09.2020 (охрана труда)\картинки\18b5774aa8de0ac1404479ed0a174e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25144"/>
            <a:ext cx="2640044" cy="1766391"/>
          </a:xfrm>
          <a:prstGeom prst="rect">
            <a:avLst/>
          </a:prstGeom>
          <a:noFill/>
        </p:spPr>
      </p:pic>
      <p:pic>
        <p:nvPicPr>
          <p:cNvPr id="1027" name="Picture 3" descr="E:\Documents\Афанасьева О.С\Труд и Занятость\Письма\ВкС 29.09.2020 (охрана труда)\картинки\1593009946_36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725144"/>
            <a:ext cx="2878126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24328" cy="73833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Сельское хозяйство 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рыбохозяйственная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412776"/>
            <a:ext cx="3960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На территории </a:t>
            </a:r>
            <a:r>
              <a:rPr lang="ru-RU" dirty="0" err="1" smtClean="0"/>
              <a:t>Сегежского</a:t>
            </a:r>
            <a:r>
              <a:rPr lang="ru-RU" dirty="0" smtClean="0"/>
              <a:t> муниципального района осуществляют сельскохозяйственную деятельность предприятие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 ООО «Родина» и 7 крестьянских (фермерских) хозяйств и индивидуальных предпринимателей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4725144"/>
            <a:ext cx="52565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Рыбоводное хозяйство по разведению и переработке рыбы  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"Русское море </a:t>
            </a:r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Аквакультура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</a:p>
        </p:txBody>
      </p:sp>
      <p:pic>
        <p:nvPicPr>
          <p:cNvPr id="8" name="Picture 6" descr="E:\Documents\Афанасьева О.С\К празднованию 100 лет РК\Заявка на 100 летиие\наша презентация\фор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331640" y="4509120"/>
            <a:ext cx="2330011" cy="2138767"/>
          </a:xfrm>
          <a:prstGeom prst="rect">
            <a:avLst/>
          </a:prstGeom>
          <a:noFill/>
        </p:spPr>
      </p:pic>
      <p:pic>
        <p:nvPicPr>
          <p:cNvPr id="9" name="Picture 5" descr="E:\Documents\Афанасьева О.С\К празднованию 100 лет РК\Заявка на 100 летиие\наша презентация\ак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509120"/>
            <a:ext cx="1075734" cy="122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9" descr="E:\Documents\Афанасьева О.С\К празднованию 100 лет РК\Заявка на 100 летиие\наша презентация\korov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484784"/>
            <a:ext cx="2411934" cy="160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0" descr="E:\Documents\Афанасьева О.С\К празднованию 100 лет РК\Заявка на 100 летиие\наша презентация\пчел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1916832"/>
            <a:ext cx="2042218" cy="130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355976" y="3212976"/>
            <a:ext cx="2376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Разведение молочного крупного рогатого скота, производство сырого молока 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92280" y="3356992"/>
            <a:ext cx="1835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Пчеловодство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63888" y="5733256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Добыто в 2019 г. – 17,2 тонны рыбы;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 месяцев 2020-15,6 тонн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10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Пищевая и перерабатывающая промышленность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E:\Documents\Афанасьева О.С\Труд и Занятость\Письма\ВкС 29.09.2020 (охрана труда)\картинки\k-chemu-snitsya-vypechka-svezhaya-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3312368" cy="2205437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87624" y="6093296"/>
            <a:ext cx="270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ООО «</a:t>
            </a:r>
            <a:r>
              <a:rPr lang="ru-RU" dirty="0" err="1" smtClean="0"/>
              <a:t>Сегежский</a:t>
            </a:r>
            <a:r>
              <a:rPr lang="ru-RU" dirty="0" smtClean="0"/>
              <a:t> хлеб»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96136" y="6093296"/>
            <a:ext cx="2017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ООО «</a:t>
            </a:r>
            <a:r>
              <a:rPr lang="ru-RU" dirty="0" err="1" smtClean="0"/>
              <a:t>Лейпури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49155" name="Picture 3" descr="E:\Documents\Афанасьева О.С\Труд и Занятость\Письма\ВкС 29.09.2020 (охрана труда)\картинки\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3663729" cy="216024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43608" y="2636912"/>
            <a:ext cx="7092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По итогам </a:t>
            </a:r>
            <a:r>
              <a:rPr lang="en-US" dirty="0" smtClean="0"/>
              <a:t>I</a:t>
            </a:r>
            <a:r>
              <a:rPr lang="ru-RU" dirty="0" smtClean="0"/>
              <a:t> полугодия 2020 года выпущено 345,4 тонны хлебобулочных (98,3 % к аналогичному периоду 2019 года) и 31,6 тонны кондитерских изделий (105,7 % соответственно)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11560" y="1268760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Производство хлеба и мучных кондитерских изделий, тортов и пирожных недлительного хранения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2020 году более 40 наименований продукции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1034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Малое и среднее предпринимательство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8892480" cy="16561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Реализуются муниципальные программы: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"Развитие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Сегежском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муниципальном районе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2018-2020 годы"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"Развитие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Сегежском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поселении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2018–2020 годы"</a:t>
            </a:r>
          </a:p>
          <a:p>
            <a:pPr algn="ctr"/>
            <a:endParaRPr lang="ru-RU" sz="3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"Программа поддержки малого и среднего предпринимательства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Надвоицком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городском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поселении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2020-2022 годы»</a:t>
            </a:r>
            <a:endParaRPr lang="ru-RU" sz="2000" dirty="0"/>
          </a:p>
        </p:txBody>
      </p:sp>
      <p:pic>
        <p:nvPicPr>
          <p:cNvPr id="4" name="Picture 2" descr="C:\Users\econstat\Desktop\доклад для главы РК\МС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73450"/>
            <a:ext cx="2880320" cy="228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023320" y="5129808"/>
            <a:ext cx="6120680" cy="17281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Финансовая поддержка в рамках реализации муниципальных программ: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 год – 3 субъекта МСП на общую сумму 0,6 млн.руб.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2020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10 субъектов МСП на общую сумму 4,7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млн.руб.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67544" y="1196752"/>
            <a:ext cx="6256312" cy="116051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Численность субъектов МСП  на территории </a:t>
            </a:r>
            <a:r>
              <a:rPr kumimoji="0" lang="ru-RU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Сегежского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муниципального района  на 01 сентября 2020 года – 854  единица </a:t>
            </a:r>
            <a:endParaRPr kumimoji="0" lang="ru-RU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29" name="Picture 1" descr="E:\Documents\Афанасьева О.С\Труд и Занятость\Письма\ВкС 29.09.2020 (охрана труда)\картинки\Biznes-insajt-upravlenie-lichnymi-finansa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196752"/>
            <a:ext cx="1986318" cy="1282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2864</TotalTime>
  <Words>1498</Words>
  <Application>Microsoft Office PowerPoint</Application>
  <PresentationFormat>Экран (4:3)</PresentationFormat>
  <Paragraphs>293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Слайд 1</vt:lpstr>
      <vt:lpstr>Численность населения.  </vt:lpstr>
      <vt:lpstr>Слайд 3</vt:lpstr>
      <vt:lpstr>Слайд 4</vt:lpstr>
      <vt:lpstr>Лесопромышленный комплекс</vt:lpstr>
      <vt:lpstr>Горнопромышленный комплекс</vt:lpstr>
      <vt:lpstr>Сельское хозяйство и рыбохозяйственная деятельность</vt:lpstr>
      <vt:lpstr>Пищевая и перерабатывающая промышленность</vt:lpstr>
      <vt:lpstr>Малое и среднее предпринимательство</vt:lpstr>
      <vt:lpstr>Автомобильные дороги</vt:lpstr>
      <vt:lpstr>Переселение граждан из аварийного жилищного фонда</vt:lpstr>
      <vt:lpstr>Реализация муниципальной программы «Формирование современной городской среды на территории поселений»</vt:lpstr>
      <vt:lpstr>Предоставление земельных участков для многодетных семей</vt:lpstr>
      <vt:lpstr>Система дошкольного, общеобразовательного и дополнительного образования</vt:lpstr>
      <vt:lpstr>Сфера культуры</vt:lpstr>
      <vt:lpstr>Знаковые мероприятия, объекты событийного туризма</vt:lpstr>
      <vt:lpstr>Объекты туристской отрасли</vt:lpstr>
      <vt:lpstr>Слайд 18</vt:lpstr>
      <vt:lpstr>Слайд 19</vt:lpstr>
      <vt:lpstr> В ТОСЭР Надвоицы зарегистрировано 5 резидентов, реализующих инвестиционные проекты:</vt:lpstr>
      <vt:lpstr> На территории Надвоицкого городского поселения, реализуются инвестиционные проекты: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Сегежский муниципальный район</dc:title>
  <dc:creator>econ</dc:creator>
  <cp:lastModifiedBy>econ_control</cp:lastModifiedBy>
  <cp:revision>316</cp:revision>
  <dcterms:created xsi:type="dcterms:W3CDTF">2017-12-05T11:08:05Z</dcterms:created>
  <dcterms:modified xsi:type="dcterms:W3CDTF">2020-09-29T08:15:48Z</dcterms:modified>
</cp:coreProperties>
</file>